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325" r:id="rId3"/>
    <p:sldId id="333" r:id="rId4"/>
    <p:sldId id="334" r:id="rId5"/>
    <p:sldId id="335" r:id="rId6"/>
    <p:sldId id="336" r:id="rId7"/>
    <p:sldId id="337" r:id="rId8"/>
    <p:sldId id="33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25"/>
            <p14:sldId id="333"/>
            <p14:sldId id="334"/>
            <p14:sldId id="335"/>
            <p14:sldId id="336"/>
            <p14:sldId id="337"/>
            <p14:sldId id="33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FFCC00"/>
    <a:srgbClr val="800000"/>
    <a:srgbClr val="CC0066"/>
    <a:srgbClr val="FF9900"/>
    <a:srgbClr val="00FF00"/>
    <a:srgbClr val="FF0000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google.ru/url?sa=i&amp;rct=j&amp;q=&amp;esrc=s&amp;frm=1&amp;source=images&amp;cd=&amp;cad=rja&amp;docid=wr5EYqyIXmF1NM&amp;tbnid=pno5AIJDU11PZM:&amp;ved=0CAUQjRw&amp;url=http://ru.wikipedia.org/wiki/%D0%90%D1%80%D1%85%D0%B8%D1%82%D0%B5%D0%BA%D1%82%D1%83%D1%80%D0%B0_%D0%A1%D0%B0%D0%BD%D0%BA%D1%82-%D0%9F%D0%B5%D1%82%D0%B5%D1%80%D0%B1%D1%83%D1%80%D0%B3%D0%B0&amp;ei=VXH1UuygOKrJ4gSp6IHAAQ&amp;bvm=bv.60983673,d.bGE&amp;psig=AFQjCNH8y1uMwTTSyObYFS0x1q0NrkCu8w&amp;ust=139190338480533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5/59/Imperial_Monogram_Of_Tsar_Nicholas_I_Of_Russia.svg" TargetMode="External"/><Relationship Id="rId5" Type="http://schemas.openxmlformats.org/officeDocument/2006/relationships/image" Target="../media/image5.png"/><Relationship Id="rId4" Type="http://schemas.openxmlformats.org/officeDocument/2006/relationships/hyperlink" Target="//upload.wikimedia.org/wikipedia/commons/2/23/Europe_map_1812-14_in_Rus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f/ff/Moscow_Triumphal_Gates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//upload.wikimedia.org/wikipedia/commons/6/6f/Ivan_Dibich.jp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0/Shamil1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ru/url?sa=i&amp;rct=j&amp;q=&amp;esrc=s&amp;frm=1&amp;source=images&amp;cd=&amp;cad=rja&amp;docid=r3W28eVMEIPtSM&amp;tbnid=KfLLb6NH0X-RpM:&amp;ved=0CAUQjRw&amp;url=http://www.grandars.ru/shkola/istoriya-rossii/kavkazskaya-voyna.html&amp;ei=BVv1UsCQBeqn4gS48IHACQ&amp;bvm=bv.60983673,d.bGE&amp;psig=AFQjCNEQz2F_GKlLjV7Feuh4p1cnI7lMOA&amp;ust=1391897643321918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hyperlink" Target="http://www.google.ru/url?sa=i&amp;rct=j&amp;q=&amp;esrc=s&amp;frm=1&amp;source=images&amp;cd=&amp;cad=rja&amp;docid=YEYzR38kflVTcM&amp;tbnid=bqAxa-jbmU8vXM:&amp;ved=0CAUQjRw&amp;url=http://ru.gdefon.com/download/tekstura_uzory_sinij_fon_oboi/233275/1920x1200&amp;ei=sivsUrqVGaW04AT98IGoAQ&amp;bvm=bv.60444564,d.bGE&amp;psig=AFQjCNG0fXIqoVGwdJn_imX97DjNuDNjbQ&amp;ust=13912957864420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ru/d/dd/Hungary1848_1849.pn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commons/3/3c/Karl_Nesselrod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ru/9/9d/%D0%9A%D0%B0%D0%B2%D0%BA%D0%B0%D0%B7%D1%81%D0%BA%D0%B0%D1%8F_%D0%B2%D0%BE%D0%B9%D0%BD%D0%B0_(%D0%A0%D1%83%D0%B1%D0%BE)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1/16/L'ermitage_-_Edifici_Estat_Major_des_de_pla%C3%A7a_interi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7" y="84031"/>
            <a:ext cx="8928000" cy="669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apf37.mail.ru/cgi-bin/readmsg/006.JPG?id=13891929210000000721%3B0%3B5&amp;exif=1&amp;bs=2410242&amp;bl=772130&amp;ct=image%2Fjpeg&amp;cn=006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://www.alla4u.ru/wp-content/uploads/2010/04/georg_len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496">
            <a:off x="156192" y="3209186"/>
            <a:ext cx="88360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021288"/>
            <a:ext cx="9144000" cy="686988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Внешняя политика Николая 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10" name="Picture 2" descr="http://s-pb.in/images/stories/pamyatniki/politiki/nik_s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1"/>
          <a:stretch/>
        </p:blipFill>
        <p:spPr bwMode="auto">
          <a:xfrm>
            <a:off x="3682452" y="1288209"/>
            <a:ext cx="4821919" cy="349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apf13.mail.ru/cgi-bin/readmsg/007.JPG?id=13891929210000000721%3B0%3B6&amp;exif=1&amp;bs=3182559&amp;bl=340814&amp;ct=image%2Fjpeg&amp;cn=007.JPG&amp;cte=base6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13.mail.ru/cgi-bin/readmsg/007.JPG?id=13891929210000000721%3B0%3B6&amp;exif=1&amp;bs=3182559&amp;bl=340814&amp;ct=image%2Fjpeg&amp;cn=007.JPG&amp;cte=base6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apf13.mail.ru/cgi-bin/readmsg/007.JPG?id=13891929210000000721%3B0%3B6&amp;exif=1&amp;bs=3182559&amp;bl=340814&amp;ct=image%2Fjpeg&amp;cn=007.JPG&amp;cte=base64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35496" y="12824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Направления внешней политики России при Николае </a:t>
            </a:r>
            <a:r>
              <a:rPr lang="en-US" sz="2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600" dirty="0"/>
          </a:p>
        </p:txBody>
      </p:sp>
      <p:pic>
        <p:nvPicPr>
          <p:cNvPr id="1035" name="Picture 11" descr="File:Europe map 1812-14 in Rus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/>
          <a:stretch/>
        </p:blipFill>
        <p:spPr bwMode="auto">
          <a:xfrm>
            <a:off x="196208" y="620688"/>
            <a:ext cx="7150232" cy="6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 rot="21151183">
            <a:off x="4357022" y="2580345"/>
            <a:ext cx="1647819" cy="90909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западное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направление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4687474">
            <a:off x="4253218" y="3132919"/>
            <a:ext cx="448293" cy="522819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 rot="16602376">
            <a:off x="5156416" y="2315125"/>
            <a:ext cx="1647819" cy="82277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endParaRPr lang="ru-RU" sz="8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южное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направление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18958">
            <a:off x="5526340" y="3142433"/>
            <a:ext cx="372765" cy="110834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4" descr="https://apf28.mail.ru/cgi-bin/readmsg/008.JPG?id=13891929210000000721%3B0%3B7&amp;exif=1&amp;bs=3523560&amp;bl=296539&amp;ct=image%2Fjpeg&amp;cn=008.JPG&amp;cte=base64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File:Imperial Monogram Of Tsar Nicholas I Of Russia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9483"/>
            <a:ext cx="1232903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Сергей\Downloads\00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-256" r="3618" b="11737"/>
          <a:stretch/>
        </p:blipFill>
        <p:spPr bwMode="auto">
          <a:xfrm>
            <a:off x="5980326" y="1860200"/>
            <a:ext cx="3151842" cy="43339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79393" y="5411449"/>
            <a:ext cx="3168352" cy="144655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1600" i="1" dirty="0" smtClean="0">
              <a:solidFill>
                <a:schemeClr val="bg1"/>
              </a:solidFill>
            </a:endParaRPr>
          </a:p>
          <a:p>
            <a:pPr algn="ctr"/>
            <a:endParaRPr lang="ru-RU" sz="800" i="1" dirty="0">
              <a:solidFill>
                <a:schemeClr val="bg1"/>
              </a:solidFill>
            </a:endParaRPr>
          </a:p>
          <a:p>
            <a:pPr algn="ctr"/>
            <a:r>
              <a:rPr lang="ru-RU" sz="1600" i="1" dirty="0" err="1" smtClean="0">
                <a:solidFill>
                  <a:schemeClr val="bg1"/>
                </a:solidFill>
              </a:rPr>
              <a:t>Раух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i="1" dirty="0">
                <a:solidFill>
                  <a:schemeClr val="bg1"/>
                </a:solidFill>
              </a:rPr>
              <a:t>Х</a:t>
            </a:r>
            <a:r>
              <a:rPr lang="ru-RU" sz="1600" i="1" dirty="0" smtClean="0">
                <a:solidFill>
                  <a:schemeClr val="bg1"/>
                </a:solidFill>
              </a:rPr>
              <a:t>. </a:t>
            </a:r>
            <a:r>
              <a:rPr lang="ru-RU" sz="1600" i="1" dirty="0">
                <a:solidFill>
                  <a:schemeClr val="bg1"/>
                </a:solidFill>
              </a:rPr>
              <a:t>Д</a:t>
            </a:r>
            <a:r>
              <a:rPr lang="ru-RU" sz="1600" i="1" dirty="0" smtClean="0">
                <a:solidFill>
                  <a:schemeClr val="bg1"/>
                </a:solidFill>
              </a:rPr>
              <a:t>.                                     Портрет императора                  Николая </a:t>
            </a:r>
            <a:r>
              <a:rPr lang="en-US" sz="1600" i="1" dirty="0" smtClean="0">
                <a:solidFill>
                  <a:schemeClr val="bg1"/>
                </a:solidFill>
              </a:rPr>
              <a:t>I</a:t>
            </a:r>
            <a:r>
              <a:rPr lang="ru-RU" sz="1600" i="1" dirty="0" smtClean="0">
                <a:solidFill>
                  <a:schemeClr val="bg1"/>
                </a:solidFill>
              </a:rPr>
              <a:t>. 1820–30-е</a:t>
            </a:r>
          </a:p>
          <a:p>
            <a:pPr algn="ctr"/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bankgorodov.ru/photo_f/13142644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"/>
          <a:stretch/>
        </p:blipFill>
        <p:spPr bwMode="auto">
          <a:xfrm>
            <a:off x="0" y="275847"/>
            <a:ext cx="4083876" cy="586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859740" y="568235"/>
            <a:ext cx="2448272" cy="116528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1826–28 гг.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Южное направление внешней политики Николая 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992338" y="115087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дзаголовок 2"/>
          <p:cNvSpPr txBox="1">
            <a:spLocks/>
          </p:cNvSpPr>
          <p:nvPr/>
        </p:nvSpPr>
        <p:spPr>
          <a:xfrm>
            <a:off x="107504" y="4391868"/>
            <a:ext cx="3600400" cy="249289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ПАСКЕВИЧ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Иван Фёдорович                     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[17</a:t>
            </a:r>
            <a:r>
              <a:rPr lang="ru-RU" sz="1600" dirty="0" smtClean="0">
                <a:solidFill>
                  <a:schemeClr val="bg1"/>
                </a:solidFill>
              </a:rPr>
              <a:t>82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56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полководец,                                              генерал-фельдмаршал,                               граф Эриванский,                           светлейший князь Варшавский.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Главнокомандующий на Кавказе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nashasreda.ru/wp-content/uploads/2013/06/russko-persidskaya_voyna_18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5" y="1423415"/>
            <a:ext cx="5496903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575720" y="5635415"/>
            <a:ext cx="556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1828</a:t>
            </a:r>
            <a:r>
              <a:rPr lang="ru-RU" sz="2000" b="1" i="1" dirty="0" smtClean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г. </a:t>
            </a:r>
            <a:r>
              <a:rPr lang="ru-RU" sz="2000" i="1" dirty="0"/>
              <a:t>– </a:t>
            </a:r>
            <a:r>
              <a:rPr lang="ru-RU" sz="2000" dirty="0"/>
              <a:t>заключение </a:t>
            </a:r>
            <a:r>
              <a:rPr lang="ru-RU" sz="2000" b="1" dirty="0" smtClean="0">
                <a:solidFill>
                  <a:srgbClr val="FFFF00"/>
                </a:solidFill>
              </a:rPr>
              <a:t>Туркманчайского </a:t>
            </a:r>
            <a:r>
              <a:rPr lang="ru-RU" sz="2000" b="1" dirty="0">
                <a:solidFill>
                  <a:srgbClr val="FFFF00"/>
                </a:solidFill>
              </a:rPr>
              <a:t>мира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            </a:t>
            </a:r>
            <a:r>
              <a:rPr lang="ru-RU" sz="2000" dirty="0" smtClean="0"/>
              <a:t>с Персией: присоединение к России Эриванского и Нахичеванского ханств (</a:t>
            </a:r>
            <a:r>
              <a:rPr lang="ru-RU" sz="2000" b="1" dirty="0" smtClean="0"/>
              <a:t>Восточная Армения</a:t>
            </a:r>
            <a:r>
              <a:rPr lang="ru-RU" sz="2000" dirty="0" smtClean="0"/>
              <a:t>)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352378" y="927857"/>
            <a:ext cx="3600400" cy="446038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русско-персидская война</a:t>
            </a:r>
            <a:endParaRPr lang="ru-RU" sz="1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pypast.ru/foto5/7409/shah_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3999"/>
            <a:ext cx="5496421" cy="410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5/59/Griboyed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35" y="260648"/>
            <a:ext cx="4637333" cy="540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004048" y="4365105"/>
            <a:ext cx="3960440" cy="249289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4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ГРИБОЕДОВ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Александр Сергеевич                     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[17</a:t>
            </a:r>
            <a:r>
              <a:rPr lang="ru-RU" sz="1600" dirty="0" smtClean="0">
                <a:solidFill>
                  <a:schemeClr val="bg1"/>
                </a:solidFill>
              </a:rPr>
              <a:t>95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29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дипломат и драматург.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Посол России в Персии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1828–29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.                  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Убит исламскими фанатиками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6730" y="5877272"/>
            <a:ext cx="4857317" cy="88301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АЛМАЗ «ШАХ» </a:t>
            </a:r>
            <a:r>
              <a:rPr lang="ru-RU" sz="1600" i="1" dirty="0" smtClean="0">
                <a:solidFill>
                  <a:schemeClr val="tx1"/>
                </a:solidFill>
              </a:rPr>
              <a:t>– бриллиант весом в 88,7 карата, переданный Персией в дар России в 1829 г.</a:t>
            </a:r>
          </a:p>
          <a:p>
            <a:r>
              <a:rPr lang="ru-RU" sz="1600" i="1" dirty="0" smtClean="0">
                <a:solidFill>
                  <a:schemeClr val="tx1"/>
                </a:solidFill>
              </a:rPr>
              <a:t>Хранится в Алмазном фонде РФ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75536" y="1261"/>
            <a:ext cx="2002951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smtClean="0">
                <a:solidFill>
                  <a:srgbClr val="FF0000"/>
                </a:solidFill>
              </a:rPr>
              <a:t>1829 </a:t>
            </a:r>
            <a:r>
              <a:rPr lang="ru-RU" sz="2400" b="1" i="1" dirty="0" smtClean="0">
                <a:solidFill>
                  <a:srgbClr val="FF0000"/>
                </a:solidFill>
              </a:rPr>
              <a:t>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195735" y="569612"/>
            <a:ext cx="40783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195735" y="308002"/>
            <a:ext cx="6948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Резня в русском посольстве в Тегеране</a:t>
            </a:r>
            <a:endParaRPr lang="ru-RU" sz="2800" dirty="0"/>
          </a:p>
        </p:txBody>
      </p:sp>
      <p:pic>
        <p:nvPicPr>
          <p:cNvPr id="4102" name="Picture 6" descr="http://www.vokrug.tv/pic/news_photo/9/7/1/b/971b2b0ddc63235c4c5427c12a87592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00" y="886368"/>
            <a:ext cx="3761205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209561" y="1079760"/>
            <a:ext cx="1410111" cy="2205224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– массовое убийство сотрудников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 посольства России исламскими фанатиками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5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ttp://www.alla4u.ru/wp-content/uploads/2010/04/georg_lent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r="53503"/>
          <a:stretch/>
        </p:blipFill>
        <p:spPr bwMode="auto">
          <a:xfrm>
            <a:off x="237768" y="88372"/>
            <a:ext cx="36330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://www.alla4u.ru/wp-content/uploads/2010/04/georg_lent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02"/>
          <a:stretch/>
        </p:blipFill>
        <p:spPr bwMode="auto">
          <a:xfrm>
            <a:off x="4694444" y="3351139"/>
            <a:ext cx="41085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http://www.alla4u.ru/wp-content/uploads/2010/04/georg_lent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02"/>
          <a:stretch/>
        </p:blipFill>
        <p:spPr bwMode="auto">
          <a:xfrm>
            <a:off x="2054268" y="2414415"/>
            <a:ext cx="41085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75536" y="1261"/>
            <a:ext cx="2205952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1828–29 гг.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477572" y="569612"/>
            <a:ext cx="40783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ile:Ivan Dibich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37" y="311100"/>
            <a:ext cx="4291063" cy="493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292080" y="4358291"/>
            <a:ext cx="3851920" cy="2492895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ДИБИЧ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Иван Иванович </a:t>
            </a: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>
                <a:solidFill>
                  <a:schemeClr val="bg1"/>
                </a:solidFill>
              </a:rPr>
              <a:t>Иоганн Карл </a:t>
            </a:r>
            <a:r>
              <a:rPr lang="ru-RU" sz="1600" dirty="0" smtClean="0">
                <a:solidFill>
                  <a:schemeClr val="bg1"/>
                </a:solidFill>
              </a:rPr>
              <a:t>         Фридрих </a:t>
            </a:r>
            <a:r>
              <a:rPr lang="ru-RU" sz="1600" dirty="0">
                <a:solidFill>
                  <a:schemeClr val="bg1"/>
                </a:solidFill>
              </a:rPr>
              <a:t>Антон фон </a:t>
            </a:r>
            <a:r>
              <a:rPr lang="ru-RU" sz="1600" dirty="0" smtClean="0">
                <a:solidFill>
                  <a:schemeClr val="bg1"/>
                </a:solidFill>
              </a:rPr>
              <a:t>Дибич)                    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[17</a:t>
            </a:r>
            <a:r>
              <a:rPr lang="ru-RU" sz="1600" dirty="0" smtClean="0">
                <a:solidFill>
                  <a:schemeClr val="bg1"/>
                </a:solidFill>
              </a:rPr>
              <a:t>85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31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полководец,                                              генерал-фельдмаршал,                               граф Забалканский.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Главнокомандующий русской армией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5" y="308002"/>
            <a:ext cx="5040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Русско-турецкая война</a:t>
            </a:r>
            <a:endParaRPr lang="ru-RU" sz="2800" dirty="0"/>
          </a:p>
        </p:txBody>
      </p:sp>
      <p:pic>
        <p:nvPicPr>
          <p:cNvPr id="5126" name="Picture 6" descr="http://z-rus.ru/images/pic/history/16_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2" y="1413006"/>
            <a:ext cx="450234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5733256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1829</a:t>
            </a:r>
            <a:r>
              <a:rPr lang="ru-RU" sz="2000" b="1" i="1" dirty="0" smtClean="0"/>
              <a:t> </a:t>
            </a:r>
            <a:r>
              <a:rPr lang="ru-RU" sz="2000" b="1" dirty="0">
                <a:solidFill>
                  <a:srgbClr val="FFFF00"/>
                </a:solidFill>
              </a:rPr>
              <a:t>г. </a:t>
            </a:r>
            <a:r>
              <a:rPr lang="ru-RU" sz="2000" i="1" dirty="0"/>
              <a:t>– </a:t>
            </a:r>
            <a:r>
              <a:rPr lang="ru-RU" sz="2000" dirty="0"/>
              <a:t>заключение </a:t>
            </a:r>
            <a:r>
              <a:rPr lang="ru-RU" sz="2000" b="1" dirty="0" smtClean="0">
                <a:solidFill>
                  <a:srgbClr val="FFFF00"/>
                </a:solidFill>
              </a:rPr>
              <a:t>Адрианопольского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мира</a:t>
            </a:r>
            <a:r>
              <a:rPr lang="ru-RU" sz="2000" dirty="0" smtClean="0">
                <a:solidFill>
                  <a:srgbClr val="FFFF00"/>
                </a:solidFill>
              </a:rPr>
              <a:t>             </a:t>
            </a:r>
            <a:r>
              <a:rPr lang="ru-RU" sz="2000" dirty="0" smtClean="0"/>
              <a:t>с Османской империей: присоединение к России Восточного Причерноморья</a:t>
            </a:r>
          </a:p>
        </p:txBody>
      </p:sp>
      <p:pic>
        <p:nvPicPr>
          <p:cNvPr id="5128" name="Picture 8" descr="File:Moscow Triumphal Gate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58" y="931504"/>
            <a:ext cx="2414340" cy="183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3189533" y="2392628"/>
            <a:ext cx="2512758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400" b="1" i="1" dirty="0" smtClean="0">
              <a:solidFill>
                <a:schemeClr val="bg1"/>
              </a:solidFill>
            </a:endParaRP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Стасов В. П. Московские   триумфальные ворота.                               СПб, 1834–38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5.goodfon.ru/image/479319-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5" y="308002"/>
            <a:ext cx="5040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Кавказская война</a:t>
            </a:r>
            <a:endParaRPr lang="ru-RU" sz="2800" dirty="0">
              <a:solidFill>
                <a:srgbClr val="FFFF99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96605" y="-21269"/>
            <a:ext cx="2205952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1817–64 гг.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798641" y="575554"/>
            <a:ext cx="407833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File:Shamil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51" y="116632"/>
            <a:ext cx="2675671" cy="4752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187724" y="4509120"/>
            <a:ext cx="2952328" cy="2335771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400" b="1" i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ШАМИЛЬ</a:t>
            </a: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[17</a:t>
            </a:r>
            <a:r>
              <a:rPr lang="ru-RU" sz="1600" dirty="0" smtClean="0">
                <a:solidFill>
                  <a:schemeClr val="bg1"/>
                </a:solidFill>
              </a:rPr>
              <a:t>97</a:t>
            </a:r>
            <a:r>
              <a:rPr lang="en-US" sz="1600" dirty="0" smtClean="0">
                <a:solidFill>
                  <a:schemeClr val="bg1"/>
                </a:solidFill>
              </a:rPr>
              <a:t>–18</a:t>
            </a:r>
            <a:r>
              <a:rPr lang="ru-RU" sz="1600" dirty="0" smtClean="0">
                <a:solidFill>
                  <a:schemeClr val="bg1"/>
                </a:solidFill>
              </a:rPr>
              <a:t>71</a:t>
            </a:r>
            <a:r>
              <a:rPr lang="en-US" sz="1600" dirty="0" smtClean="0">
                <a:solidFill>
                  <a:schemeClr val="bg1"/>
                </a:solidFill>
              </a:rPr>
              <a:t>] </a:t>
            </a:r>
            <a:r>
              <a:rPr lang="ru-RU" sz="1600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редводитель                 кавказских горцев.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Имам Дагестана и Чечни  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1834–59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150" name="Picture 6" descr="http://www.grandars.ru/images/1/review/id/102/8a836b7b99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7" y="1000779"/>
            <a:ext cx="6154518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995936" y="831222"/>
            <a:ext cx="0" cy="16614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дзаголовок 2"/>
          <p:cNvSpPr txBox="1">
            <a:spLocks/>
          </p:cNvSpPr>
          <p:nvPr/>
        </p:nvSpPr>
        <p:spPr>
          <a:xfrm>
            <a:off x="145257" y="4868632"/>
            <a:ext cx="6154518" cy="951873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50" b="1" dirty="0" smtClean="0">
                <a:solidFill>
                  <a:srgbClr val="FF0000"/>
                </a:solidFill>
              </a:rPr>
              <a:t>МЮРИДИЗМ</a:t>
            </a:r>
            <a:r>
              <a:rPr lang="ru-RU" sz="1750" dirty="0" smtClean="0">
                <a:solidFill>
                  <a:schemeClr val="bg1"/>
                </a:solidFill>
              </a:rPr>
              <a:t> (послушничество) – течение в исламе, предписывающее беспрекословное подчинение послушника (</a:t>
            </a:r>
            <a:r>
              <a:rPr lang="ru-RU" sz="1750" dirty="0">
                <a:solidFill>
                  <a:schemeClr val="bg1"/>
                </a:solidFill>
              </a:rPr>
              <a:t>м</a:t>
            </a:r>
            <a:r>
              <a:rPr lang="ru-RU" sz="1750" dirty="0" smtClean="0">
                <a:solidFill>
                  <a:schemeClr val="bg1"/>
                </a:solidFill>
              </a:rPr>
              <a:t>юрида) духовному руководителю (например, имаму)</a:t>
            </a:r>
            <a:endParaRPr lang="ru-RU" sz="17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45057" y="5877271"/>
            <a:ext cx="6154518" cy="792089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50" b="1" dirty="0" smtClean="0">
                <a:solidFill>
                  <a:srgbClr val="FF0000"/>
                </a:solidFill>
              </a:rPr>
              <a:t>ГАЗАВАТ</a:t>
            </a:r>
            <a:r>
              <a:rPr lang="ru-RU" sz="1750" dirty="0" smtClean="0">
                <a:solidFill>
                  <a:schemeClr val="bg1"/>
                </a:solidFill>
              </a:rPr>
              <a:t> (джихад) – предписание для всех боеспособных мусульман вести «священную войну» против «неверных» </a:t>
            </a:r>
            <a:endParaRPr lang="ru-RU" sz="17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3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ttp://st.gdefon.com/wallpapers_original/wallpapers/233275_tekstura_uzory_sinij_fon_oboi_1920x1200_(www.GdeFon.ru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Западное направление внешней политики Николая 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800" dirty="0"/>
          </a:p>
        </p:txBody>
      </p:sp>
      <p:pic>
        <p:nvPicPr>
          <p:cNvPr id="7170" name="Picture 2" descr="File:Karl Nesselrod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20" y="406326"/>
            <a:ext cx="3794880" cy="482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508104" y="4365104"/>
            <a:ext cx="3610664" cy="249289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endParaRPr lang="ru-RU" sz="5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НЕССЕЛЬРОДЕ                                             </a:t>
            </a:r>
            <a:r>
              <a:rPr lang="ru-RU" sz="1600" dirty="0" smtClean="0">
                <a:solidFill>
                  <a:srgbClr val="FF0000"/>
                </a:solidFill>
              </a:rPr>
              <a:t>Карл Васильевич              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[1</a:t>
            </a:r>
            <a:r>
              <a:rPr lang="ru-RU" sz="1600" dirty="0" smtClean="0">
                <a:solidFill>
                  <a:schemeClr val="bg1"/>
                </a:solidFill>
              </a:rPr>
              <a:t>780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1862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–                                  дипломат, канцлер.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М</a:t>
            </a:r>
            <a:r>
              <a:rPr lang="ru-RU" sz="1600" dirty="0" smtClean="0">
                <a:solidFill>
                  <a:schemeClr val="bg1"/>
                </a:solidFill>
              </a:rPr>
              <a:t>инистр иностранных дел 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России </a:t>
            </a:r>
            <a:r>
              <a:rPr lang="en-US" sz="1600" dirty="0" smtClean="0">
                <a:solidFill>
                  <a:schemeClr val="bg1"/>
                </a:solidFill>
              </a:rPr>
              <a:t>[18</a:t>
            </a:r>
            <a:r>
              <a:rPr lang="ru-RU" sz="1600" dirty="0" smtClean="0">
                <a:solidFill>
                  <a:schemeClr val="bg1"/>
                </a:solidFill>
              </a:rPr>
              <a:t>16</a:t>
            </a:r>
            <a:r>
              <a:rPr lang="en-US" sz="1600" dirty="0" smtClean="0">
                <a:solidFill>
                  <a:schemeClr val="bg1"/>
                </a:solidFill>
              </a:rPr>
              <a:t>–</a:t>
            </a:r>
            <a:r>
              <a:rPr lang="ru-RU" sz="1600" dirty="0" smtClean="0">
                <a:solidFill>
                  <a:schemeClr val="bg1"/>
                </a:solidFill>
              </a:rPr>
              <a:t>56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Сторонник легитимизма</a:t>
            </a:r>
            <a:r>
              <a:rPr lang="ru-RU" sz="1600" b="1" dirty="0" smtClean="0">
                <a:solidFill>
                  <a:schemeClr val="bg1"/>
                </a:solidFill>
              </a:rPr>
              <a:t>                     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620" y="764704"/>
            <a:ext cx="5616516" cy="936104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50" b="1" dirty="0" smtClean="0">
                <a:solidFill>
                  <a:srgbClr val="FF0000"/>
                </a:solidFill>
              </a:rPr>
              <a:t>ЛЕГИТИМИЗМ</a:t>
            </a:r>
            <a:r>
              <a:rPr lang="ru-RU" sz="1750" dirty="0" smtClean="0">
                <a:solidFill>
                  <a:schemeClr val="bg1"/>
                </a:solidFill>
              </a:rPr>
              <a:t> – политическая теория,  сформулированная на </a:t>
            </a:r>
            <a:r>
              <a:rPr lang="ru-RU" sz="1750" b="1" dirty="0" smtClean="0">
                <a:solidFill>
                  <a:schemeClr val="bg1"/>
                </a:solidFill>
              </a:rPr>
              <a:t>Венском конгрессе 1814–15 гг.</a:t>
            </a:r>
            <a:r>
              <a:rPr lang="ru-RU" sz="1750" dirty="0" smtClean="0">
                <a:solidFill>
                  <a:schemeClr val="bg1"/>
                </a:solidFill>
              </a:rPr>
              <a:t>      и выступающая за восстановление свергнутых монархий</a:t>
            </a:r>
            <a:endParaRPr lang="ru-RU" sz="17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Файл:Hungary1848 1849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3" y="2419147"/>
            <a:ext cx="5623163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6989" y="1772816"/>
            <a:ext cx="3725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одавление Революции 1848–49 гг. в Венгрии</a:t>
            </a: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5568" y="1508252"/>
            <a:ext cx="2002951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1849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1"/>
          </p:cNvCxnSpPr>
          <p:nvPr/>
        </p:nvCxnSpPr>
        <p:spPr>
          <a:xfrm flipH="1" flipV="1">
            <a:off x="1788957" y="2095981"/>
            <a:ext cx="28803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http://elib.shpl.ru/system/pages/002/314/13/images/small/b5505239ca5b31e823d7ff6d8a10ce4f15ff9c9e.jpg?137915626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" b="22444"/>
          <a:stretch/>
        </p:blipFill>
        <p:spPr bwMode="auto">
          <a:xfrm>
            <a:off x="0" y="3933056"/>
            <a:ext cx="1605680" cy="19691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 rot="20926783">
            <a:off x="182938" y="5564710"/>
            <a:ext cx="15994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И. Ф. Паскевич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st.gdefon.com/wallpapers_original/wallpapers/333670_(www.GdeFon.com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7" y="0"/>
            <a:ext cx="9135255" cy="68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8076" y="10127"/>
            <a:ext cx="8352928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Домашнее задание</a:t>
            </a:r>
            <a:endParaRPr lang="ru-RU" sz="3200" dirty="0"/>
          </a:p>
        </p:txBody>
      </p:sp>
      <p:pic>
        <p:nvPicPr>
          <p:cNvPr id="8194" name="Picture 2" descr="Файл:Кавказская война (Рубо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7" y="949002"/>
            <a:ext cx="9135255" cy="590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764704"/>
            <a:ext cx="8129444" cy="1508105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– §</a:t>
            </a:r>
            <a:r>
              <a:rPr lang="ru-RU" sz="2800" b="1" dirty="0" smtClean="0">
                <a:solidFill>
                  <a:srgbClr val="FFFF00"/>
                </a:solidFill>
              </a:rPr>
              <a:t>61</a:t>
            </a:r>
            <a:r>
              <a:rPr lang="ru-RU" sz="2800" dirty="0" smtClean="0"/>
              <a:t> </a:t>
            </a:r>
            <a:r>
              <a:rPr lang="ru-RU" sz="2800" dirty="0"/>
              <a:t>(с. </a:t>
            </a:r>
            <a:r>
              <a:rPr lang="ru-RU" sz="2800" dirty="0" smtClean="0"/>
              <a:t>179–183) </a:t>
            </a:r>
            <a:r>
              <a:rPr lang="ru-RU" sz="2800" dirty="0"/>
              <a:t>+ §</a:t>
            </a:r>
            <a:r>
              <a:rPr lang="ru-RU" sz="2800" b="1" dirty="0">
                <a:solidFill>
                  <a:srgbClr val="FFFF00"/>
                </a:solidFill>
              </a:rPr>
              <a:t>63</a:t>
            </a:r>
            <a:r>
              <a:rPr lang="ru-RU" sz="2800" dirty="0"/>
              <a:t> (с. 190–192</a:t>
            </a:r>
            <a:r>
              <a:rPr lang="ru-RU" sz="2800" dirty="0" smtClean="0"/>
              <a:t>);</a:t>
            </a:r>
          </a:p>
          <a:p>
            <a:endParaRPr lang="ru-RU" sz="800" dirty="0" smtClean="0"/>
          </a:p>
          <a:p>
            <a:r>
              <a:rPr lang="ru-RU" sz="2800" dirty="0" smtClean="0"/>
              <a:t>– просмотр </a:t>
            </a:r>
            <a:r>
              <a:rPr lang="ru-RU" sz="2800" dirty="0"/>
              <a:t>телепередачи </a:t>
            </a:r>
            <a:r>
              <a:rPr lang="ru-RU" sz="2800" dirty="0" smtClean="0"/>
              <a:t>«</a:t>
            </a:r>
            <a:r>
              <a:rPr lang="ru-RU" sz="2800" dirty="0" smtClean="0">
                <a:solidFill>
                  <a:srgbClr val="FFFF00"/>
                </a:solidFill>
              </a:rPr>
              <a:t>Российская </a:t>
            </a:r>
            <a:r>
              <a:rPr lang="ru-RU" sz="2800" dirty="0">
                <a:solidFill>
                  <a:srgbClr val="FFFF00"/>
                </a:solidFill>
              </a:rPr>
              <a:t>империя. </a:t>
            </a:r>
            <a:r>
              <a:rPr lang="ru-RU" sz="2800" dirty="0" smtClean="0">
                <a:solidFill>
                  <a:srgbClr val="FFFF00"/>
                </a:solidFill>
              </a:rPr>
              <a:t>Николай I</a:t>
            </a:r>
            <a:r>
              <a:rPr lang="ru-RU" sz="2800" dirty="0" smtClean="0"/>
              <a:t>» (2-я </a:t>
            </a:r>
            <a:r>
              <a:rPr lang="ru-RU" sz="2800" dirty="0"/>
              <a:t>серия</a:t>
            </a:r>
            <a:r>
              <a:rPr lang="ru-RU" sz="2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320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376</Words>
  <Application>Microsoft Office PowerPoint</Application>
  <PresentationFormat>Экран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959</cp:revision>
  <dcterms:created xsi:type="dcterms:W3CDTF">2013-11-10T17:34:13Z</dcterms:created>
  <dcterms:modified xsi:type="dcterms:W3CDTF">2014-02-08T06:42:12Z</dcterms:modified>
</cp:coreProperties>
</file>